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8" r:id="rId13"/>
  </p:sldIdLst>
  <p:sldSz cx="18288000" cy="10287000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old" charset="0"/>
      <p:regular r:id="rId24"/>
    </p:embeddedFont>
    <p:embeddedFont>
      <p:font typeface="DM Sans Italics" panose="020B0604020202020204" charset="0"/>
      <p:regular r:id="rId25"/>
    </p:embeddedFont>
    <p:embeddedFont>
      <p:font typeface="Now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200D"/>
    <a:srgbClr val="F26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SBAT Saad,CUENOT Benoit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3625154"/>
            <a:ext cx="6049570" cy="91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020">
                <a:solidFill>
                  <a:srgbClr val="FFFBFB"/>
                </a:solidFill>
                <a:latin typeface="Now Bold"/>
              </a:rPr>
              <a:t>WE4B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8623" y="1245875"/>
            <a:ext cx="2126388" cy="39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UTBM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3748" y="5327661"/>
            <a:ext cx="9659937" cy="171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LAPSHOP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369E1-FBFA-9573-3869-867FCD6C166C}"/>
              </a:ext>
            </a:extLst>
          </p:cNvPr>
          <p:cNvSpPr txBox="1">
            <a:spLocks/>
          </p:cNvSpPr>
          <p:nvPr/>
        </p:nvSpPr>
        <p:spPr>
          <a:xfrm>
            <a:off x="2895600" y="723900"/>
            <a:ext cx="10396979" cy="112832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Sign in/sign up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71725B-0FF7-6C64-5BC2-46DDD2856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15721" r="15833" b="25760"/>
          <a:stretch/>
        </p:blipFill>
        <p:spPr>
          <a:xfrm>
            <a:off x="3962402" y="2019301"/>
            <a:ext cx="9753600" cy="4846128"/>
          </a:xfrm>
          <a:prstGeom prst="rect">
            <a:avLst/>
          </a:prstGeom>
        </p:spPr>
      </p:pic>
      <p:cxnSp>
        <p:nvCxnSpPr>
          <p:cNvPr id="12" name="Connecteur droit avec flèche 12">
            <a:extLst>
              <a:ext uri="{FF2B5EF4-FFF2-40B4-BE49-F238E27FC236}">
                <a16:creationId xmlns:a16="http://schemas.microsoft.com/office/drawing/2014/main" id="{3CA4C32F-1400-8458-0556-050A0AA93FE6}"/>
              </a:ext>
            </a:extLst>
          </p:cNvPr>
          <p:cNvCxnSpPr>
            <a:cxnSpLocks/>
          </p:cNvCxnSpPr>
          <p:nvPr/>
        </p:nvCxnSpPr>
        <p:spPr>
          <a:xfrm>
            <a:off x="9372600" y="48387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7755322-427F-443A-EDAF-FFC806614D1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667000" y="3238500"/>
            <a:ext cx="16764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2D1E8E-8AF6-89BC-DA59-0F5472517910}"/>
              </a:ext>
            </a:extLst>
          </p:cNvPr>
          <p:cNvSpPr txBox="1"/>
          <p:nvPr/>
        </p:nvSpPr>
        <p:spPr>
          <a:xfrm>
            <a:off x="304800" y="2946112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[(</a:t>
            </a:r>
            <a:r>
              <a:rPr lang="en-US" sz="3200" dirty="0" err="1">
                <a:solidFill>
                  <a:schemeClr val="bg1"/>
                </a:solidFill>
              </a:rPr>
              <a:t>NgModel</a:t>
            </a:r>
            <a:r>
              <a:rPr lang="en-US" sz="3200" dirty="0">
                <a:solidFill>
                  <a:schemeClr val="bg1"/>
                </a:solidFill>
              </a:rPr>
              <a:t>)] </a:t>
            </a:r>
          </a:p>
        </p:txBody>
      </p:sp>
      <p:cxnSp>
        <p:nvCxnSpPr>
          <p:cNvPr id="15" name="Connecteur droit avec flèche 12">
            <a:extLst>
              <a:ext uri="{FF2B5EF4-FFF2-40B4-BE49-F238E27FC236}">
                <a16:creationId xmlns:a16="http://schemas.microsoft.com/office/drawing/2014/main" id="{98E703BD-1505-8CAB-73E0-AA628E67AEEF}"/>
              </a:ext>
            </a:extLst>
          </p:cNvPr>
          <p:cNvCxnSpPr>
            <a:cxnSpLocks/>
          </p:cNvCxnSpPr>
          <p:nvPr/>
        </p:nvCxnSpPr>
        <p:spPr>
          <a:xfrm>
            <a:off x="2781301" y="3238499"/>
            <a:ext cx="1790697" cy="60896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2">
            <a:extLst>
              <a:ext uri="{FF2B5EF4-FFF2-40B4-BE49-F238E27FC236}">
                <a16:creationId xmlns:a16="http://schemas.microsoft.com/office/drawing/2014/main" id="{B8F40806-E3BA-158F-2B26-D1CA9FF1E24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667000" y="3238500"/>
            <a:ext cx="2026673" cy="108052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3F30BC-9611-C8DB-4BDD-74B53469450C}"/>
              </a:ext>
            </a:extLst>
          </p:cNvPr>
          <p:cNvSpPr txBox="1"/>
          <p:nvPr/>
        </p:nvSpPr>
        <p:spPr>
          <a:xfrm>
            <a:off x="31954" y="4750086"/>
            <a:ext cx="3778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Le login </a:t>
            </a:r>
            <a:r>
              <a:rPr lang="en-US" sz="3200" dirty="0" err="1">
                <a:solidFill>
                  <a:schemeClr val="bg1"/>
                </a:solidFill>
              </a:rPr>
              <a:t>est</a:t>
            </a:r>
            <a:r>
              <a:rPr lang="en-US" sz="3200" dirty="0">
                <a:solidFill>
                  <a:schemeClr val="bg1"/>
                </a:solidFill>
              </a:rPr>
              <a:t> fait via le service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D49BCC0-BE21-57F1-3010-2E9AA912ACE8}"/>
              </a:ext>
            </a:extLst>
          </p:cNvPr>
          <p:cNvSpPr/>
          <p:nvPr/>
        </p:nvSpPr>
        <p:spPr>
          <a:xfrm>
            <a:off x="859095" y="5981700"/>
            <a:ext cx="2026673" cy="2667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79A0EB-AF81-C40B-3593-DEB53A9D786D}"/>
              </a:ext>
            </a:extLst>
          </p:cNvPr>
          <p:cNvSpPr txBox="1"/>
          <p:nvPr/>
        </p:nvSpPr>
        <p:spPr>
          <a:xfrm>
            <a:off x="2615381" y="8267699"/>
            <a:ext cx="569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ClientLoggedIn:Boolean</a:t>
            </a:r>
            <a:r>
              <a:rPr lang="en-US" sz="3200" dirty="0">
                <a:solidFill>
                  <a:srgbClr val="FFFF00"/>
                </a:solidFill>
              </a:rPr>
              <a:t>=true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99EA8E5-380A-14D3-8F03-B3A7C779DF7D}"/>
              </a:ext>
            </a:extLst>
          </p:cNvPr>
          <p:cNvSpPr/>
          <p:nvPr/>
        </p:nvSpPr>
        <p:spPr>
          <a:xfrm rot="16200000">
            <a:off x="8491138" y="7226586"/>
            <a:ext cx="1305724" cy="2667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8BC7A6-6A49-B144-5A7A-FADC42556DBB}"/>
              </a:ext>
            </a:extLst>
          </p:cNvPr>
          <p:cNvSpPr txBox="1"/>
          <p:nvPr/>
        </p:nvSpPr>
        <p:spPr>
          <a:xfrm>
            <a:off x="10820400" y="8267699"/>
            <a:ext cx="569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On aura </a:t>
            </a:r>
            <a:r>
              <a:rPr lang="en-US" sz="3200" dirty="0" err="1">
                <a:solidFill>
                  <a:srgbClr val="FFFF00"/>
                </a:solidFill>
              </a:rPr>
              <a:t>accés</a:t>
            </a:r>
            <a:r>
              <a:rPr lang="en-US" sz="3200" dirty="0">
                <a:solidFill>
                  <a:srgbClr val="FFFF00"/>
                </a:solidFill>
              </a:rPr>
              <a:t>  à la page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0E23A-042D-1E56-30FC-BDFAB586ADF5}"/>
              </a:ext>
            </a:extLst>
          </p:cNvPr>
          <p:cNvSpPr txBox="1"/>
          <p:nvPr/>
        </p:nvSpPr>
        <p:spPr>
          <a:xfrm>
            <a:off x="6934200" y="9357749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Pareil</a:t>
            </a:r>
            <a:r>
              <a:rPr lang="en-US" sz="2800" dirty="0">
                <a:solidFill>
                  <a:srgbClr val="FF0000"/>
                </a:solidFill>
              </a:rPr>
              <a:t> pour ADMIN</a:t>
            </a:r>
          </a:p>
        </p:txBody>
      </p:sp>
    </p:spTree>
    <p:extLst>
      <p:ext uri="{BB962C8B-B14F-4D97-AF65-F5344CB8AC3E}">
        <p14:creationId xmlns:p14="http://schemas.microsoft.com/office/powerpoint/2010/main" val="396600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369E1-FBFA-9573-3869-867FCD6C166C}"/>
              </a:ext>
            </a:extLst>
          </p:cNvPr>
          <p:cNvSpPr txBox="1">
            <a:spLocks/>
          </p:cNvSpPr>
          <p:nvPr/>
        </p:nvSpPr>
        <p:spPr>
          <a:xfrm>
            <a:off x="3124200" y="138843"/>
            <a:ext cx="10396979" cy="112832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3E11D1-6858-33B1-24C0-7560895B1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r="1666" b="11482"/>
          <a:stretch/>
        </p:blipFill>
        <p:spPr>
          <a:xfrm>
            <a:off x="152400" y="2247900"/>
            <a:ext cx="17983200" cy="7391400"/>
          </a:xfrm>
          <a:prstGeom prst="rect">
            <a:avLst/>
          </a:prstGeom>
        </p:spPr>
      </p:pic>
      <p:cxnSp>
        <p:nvCxnSpPr>
          <p:cNvPr id="9" name="Connecteur droit avec flèche 12">
            <a:extLst>
              <a:ext uri="{FF2B5EF4-FFF2-40B4-BE49-F238E27FC236}">
                <a16:creationId xmlns:a16="http://schemas.microsoft.com/office/drawing/2014/main" id="{794F67E5-EA85-F2DF-2A34-DD204AA02C48}"/>
              </a:ext>
            </a:extLst>
          </p:cNvPr>
          <p:cNvCxnSpPr>
            <a:cxnSpLocks/>
          </p:cNvCxnSpPr>
          <p:nvPr/>
        </p:nvCxnSpPr>
        <p:spPr>
          <a:xfrm>
            <a:off x="3657600" y="1638300"/>
            <a:ext cx="1371600" cy="18669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E398FC7-333B-56D6-F126-544A0871C30F}"/>
              </a:ext>
            </a:extLst>
          </p:cNvPr>
          <p:cNvCxnSpPr>
            <a:cxnSpLocks/>
          </p:cNvCxnSpPr>
          <p:nvPr/>
        </p:nvCxnSpPr>
        <p:spPr>
          <a:xfrm>
            <a:off x="5791200" y="1308956"/>
            <a:ext cx="3581400" cy="208194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E55CE4-AC7D-9E5D-A3EC-CABB40733AA7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C:\Users\saad_\Pictures\Screenshots\Screenshot (96).png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1E54E-E263-DDC5-E643-3588D29E780F}"/>
              </a:ext>
            </a:extLst>
          </p:cNvPr>
          <p:cNvSpPr txBox="1"/>
          <p:nvPr/>
        </p:nvSpPr>
        <p:spPr>
          <a:xfrm>
            <a:off x="793955" y="865882"/>
            <a:ext cx="377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Vrai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informations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4C2D7-61EF-8A27-B960-0B8C0AE92AAC}"/>
              </a:ext>
            </a:extLst>
          </p:cNvPr>
          <p:cNvSpPr/>
          <p:nvPr/>
        </p:nvSpPr>
        <p:spPr>
          <a:xfrm>
            <a:off x="184354" y="4585348"/>
            <a:ext cx="17951245" cy="505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cxnSp>
        <p:nvCxnSpPr>
          <p:cNvPr id="22" name="Connecteur droit avec flèche 12">
            <a:extLst>
              <a:ext uri="{FF2B5EF4-FFF2-40B4-BE49-F238E27FC236}">
                <a16:creationId xmlns:a16="http://schemas.microsoft.com/office/drawing/2014/main" id="{16BCAB33-8384-9FC2-866F-359D179E225B}"/>
              </a:ext>
            </a:extLst>
          </p:cNvPr>
          <p:cNvCxnSpPr>
            <a:cxnSpLocks/>
          </p:cNvCxnSpPr>
          <p:nvPr/>
        </p:nvCxnSpPr>
        <p:spPr>
          <a:xfrm>
            <a:off x="11277600" y="1125864"/>
            <a:ext cx="457200" cy="34594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24D31C-CF5E-1A83-355B-850A35F42172}"/>
              </a:ext>
            </a:extLst>
          </p:cNvPr>
          <p:cNvSpPr txBox="1"/>
          <p:nvPr/>
        </p:nvSpPr>
        <p:spPr>
          <a:xfrm>
            <a:off x="9617177" y="293403"/>
            <a:ext cx="377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 of all products</a:t>
            </a:r>
          </a:p>
        </p:txBody>
      </p:sp>
      <p:cxnSp>
        <p:nvCxnSpPr>
          <p:cNvPr id="25" name="Connecteur droit avec flèche 12">
            <a:extLst>
              <a:ext uri="{FF2B5EF4-FFF2-40B4-BE49-F238E27FC236}">
                <a16:creationId xmlns:a16="http://schemas.microsoft.com/office/drawing/2014/main" id="{F08F06BE-9884-2882-DB62-DF826618CF7A}"/>
              </a:ext>
            </a:extLst>
          </p:cNvPr>
          <p:cNvCxnSpPr>
            <a:cxnSpLocks/>
          </p:cNvCxnSpPr>
          <p:nvPr/>
        </p:nvCxnSpPr>
        <p:spPr>
          <a:xfrm>
            <a:off x="15426179" y="1683173"/>
            <a:ext cx="1219199" cy="9715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407E0CD-BC50-EB60-720E-F6DD4EBB83AC}"/>
              </a:ext>
            </a:extLst>
          </p:cNvPr>
          <p:cNvSpPr txBox="1"/>
          <p:nvPr/>
        </p:nvSpPr>
        <p:spPr>
          <a:xfrm>
            <a:off x="13419803" y="372399"/>
            <a:ext cx="3778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Add/delete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product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86970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35046C-9ADD-486F-F910-C9B60BE9B7DA}"/>
              </a:ext>
            </a:extLst>
          </p:cNvPr>
          <p:cNvSpPr/>
          <p:nvPr/>
        </p:nvSpPr>
        <p:spPr>
          <a:xfrm>
            <a:off x="1066800" y="2400300"/>
            <a:ext cx="16316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Many other functionalities will be shown in the demo!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36DC8C-9D70-951B-6F95-25DE510CC008}"/>
              </a:ext>
            </a:extLst>
          </p:cNvPr>
          <p:cNvSpPr/>
          <p:nvPr/>
        </p:nvSpPr>
        <p:spPr>
          <a:xfrm>
            <a:off x="5787038" y="6073225"/>
            <a:ext cx="7637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THANKS FOR LISTENING!!</a:t>
            </a:r>
          </a:p>
        </p:txBody>
      </p:sp>
    </p:spTree>
    <p:extLst>
      <p:ext uri="{BB962C8B-B14F-4D97-AF65-F5344CB8AC3E}">
        <p14:creationId xmlns:p14="http://schemas.microsoft.com/office/powerpoint/2010/main" val="408026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964" y="2959378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 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04709"/>
            <a:ext cx="2318467" cy="65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LANGUAGES ET FRAMEWORK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Front-End/Back-End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THANKS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Architecture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61892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16635"/>
            <a:ext cx="18288000" cy="6370365"/>
          </a:xfrm>
          <a:custGeom>
            <a:avLst/>
            <a:gdLst/>
            <a:ahLst/>
            <a:cxnLst/>
            <a:rect l="l" t="t" r="r" b="b"/>
            <a:pathLst>
              <a:path w="18288000" h="6370365">
                <a:moveTo>
                  <a:pt x="0" y="0"/>
                </a:moveTo>
                <a:lnTo>
                  <a:pt x="18288000" y="0"/>
                </a:lnTo>
                <a:lnTo>
                  <a:pt x="18288000" y="6370365"/>
                </a:lnTo>
                <a:lnTo>
                  <a:pt x="0" y="637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123" b="-483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314" y="533519"/>
            <a:ext cx="8457192" cy="9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23846"/>
            <a:ext cx="14962947" cy="194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84" spc="282">
                <a:solidFill>
                  <a:srgbClr val="F5FFF5"/>
                </a:solidFill>
                <a:latin typeface="DM Sans"/>
              </a:rPr>
              <a:t>Notre projet de site Angular dédié à la vente d'ordinateurs portables offre une expérience d'achat pratique et conviviale. Nous sommes impatients d'accueillir nos clients sur notre plateforme et de les aider à trouver l'ordinateur portable parfait pour leurs besoins.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8523" y="5143500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30354" y="2620838"/>
            <a:ext cx="2769297" cy="2522662"/>
            <a:chOff x="0" y="0"/>
            <a:chExt cx="2679840" cy="24411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441146"/>
            </a:xfrm>
            <a:custGeom>
              <a:avLst/>
              <a:gdLst/>
              <a:ahLst/>
              <a:cxnLst/>
              <a:rect l="l" t="t" r="r" b="b"/>
              <a:pathLst>
                <a:path w="2679827" h="2441146">
                  <a:moveTo>
                    <a:pt x="1343152" y="0"/>
                  </a:moveTo>
                  <a:lnTo>
                    <a:pt x="0" y="2441146"/>
                  </a:lnTo>
                  <a:lnTo>
                    <a:pt x="2679827" y="2441146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96623" y="3071097"/>
            <a:ext cx="3598611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 ANGULAR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3666" y="6055666"/>
            <a:ext cx="2290708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 PHP</a:t>
            </a:r>
          </a:p>
        </p:txBody>
      </p:sp>
      <p:sp>
        <p:nvSpPr>
          <p:cNvPr id="9" name="Freeform 9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H="1" flipV="1">
            <a:off x="2798758" y="378586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2798758" y="6770436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2689048" y="5017441"/>
            <a:ext cx="1553118" cy="1553118"/>
          </a:xfrm>
          <a:custGeom>
            <a:avLst/>
            <a:gdLst/>
            <a:ahLst/>
            <a:cxnLst/>
            <a:rect l="l" t="t" r="r" b="b"/>
            <a:pathLst>
              <a:path w="1553118" h="1553118">
                <a:moveTo>
                  <a:pt x="0" y="0"/>
                </a:moveTo>
                <a:lnTo>
                  <a:pt x="1553118" y="0"/>
                </a:lnTo>
                <a:lnTo>
                  <a:pt x="1553118" y="1553118"/>
                </a:lnTo>
                <a:lnTo>
                  <a:pt x="0" y="1553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52888" y="3619271"/>
            <a:ext cx="1524229" cy="1524229"/>
          </a:xfrm>
          <a:custGeom>
            <a:avLst/>
            <a:gdLst/>
            <a:ahLst/>
            <a:cxnLst/>
            <a:rect l="l" t="t" r="r" b="b"/>
            <a:pathLst>
              <a:path w="1524229" h="1524229">
                <a:moveTo>
                  <a:pt x="0" y="0"/>
                </a:moveTo>
                <a:lnTo>
                  <a:pt x="1524229" y="0"/>
                </a:lnTo>
                <a:lnTo>
                  <a:pt x="1524229" y="1524229"/>
                </a:lnTo>
                <a:lnTo>
                  <a:pt x="0" y="1524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8376" y="578933"/>
            <a:ext cx="141359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Now Bold"/>
              </a:rPr>
              <a:t>LANGUAGES ET FRAMEWORK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8758" y="3843951"/>
            <a:ext cx="6345242" cy="231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 dirty="0">
                <a:solidFill>
                  <a:srgbClr val="FFFFFF"/>
                </a:solidFill>
                <a:latin typeface="DM Sans"/>
              </a:rPr>
              <a:t>Framework de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développement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d'applications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web front-end.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 dirty="0" err="1">
                <a:solidFill>
                  <a:srgbClr val="FFFFFF"/>
                </a:solidFill>
                <a:latin typeface="DM Sans"/>
              </a:rPr>
              <a:t>Basé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sur TypeScript/HTML/CSS.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 dirty="0" err="1">
                <a:solidFill>
                  <a:srgbClr val="FFFFFF"/>
                </a:solidFill>
                <a:latin typeface="DM Sans"/>
              </a:rPr>
              <a:t>Offre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une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structure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robuste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et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modulaire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 dirty="0" err="1">
                <a:solidFill>
                  <a:srgbClr val="FFFFFF"/>
                </a:solidFill>
                <a:latin typeface="DM Sans"/>
              </a:rPr>
              <a:t>Permet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la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création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d'interfaces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utilisateur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dynamiques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et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réactives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algn="l">
              <a:lnSpc>
                <a:spcPts val="2643"/>
              </a:lnSpc>
            </a:pPr>
            <a:endParaRPr lang="en-US" sz="191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91819" y="6939894"/>
            <a:ext cx="6345242" cy="231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</a:rPr>
              <a:t>Langage de script côté serveur.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</a:rPr>
              <a:t>Utilisé pour la logique de traitement des données.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Prise en charge de nombreux frameworks web tels que Laravel et Symfony.</a:t>
            </a:r>
          </a:p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Permet la création de sites web dynamiques et interactifs.</a:t>
            </a:r>
          </a:p>
          <a:p>
            <a:pPr algn="l">
              <a:lnSpc>
                <a:spcPts val="2643"/>
              </a:lnSpc>
            </a:pPr>
            <a:endParaRPr lang="en-US" sz="1915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21864FE6-CD0D-2201-4007-F993A96FC641}"/>
              </a:ext>
            </a:extLst>
          </p:cNvPr>
          <p:cNvSpPr txBox="1"/>
          <p:nvPr/>
        </p:nvSpPr>
        <p:spPr>
          <a:xfrm>
            <a:off x="658376" y="475694"/>
            <a:ext cx="141359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Now Bold"/>
              </a:rPr>
              <a:t>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70D05-AD97-7EDB-B550-057069E6E6D1}"/>
              </a:ext>
            </a:extLst>
          </p:cNvPr>
          <p:cNvSpPr/>
          <p:nvPr/>
        </p:nvSpPr>
        <p:spPr>
          <a:xfrm>
            <a:off x="6096000" y="1866900"/>
            <a:ext cx="4800600" cy="228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F1C6C-5C81-434D-CD2D-1B5948B2DDB9}"/>
              </a:ext>
            </a:extLst>
          </p:cNvPr>
          <p:cNvSpPr txBox="1"/>
          <p:nvPr/>
        </p:nvSpPr>
        <p:spPr>
          <a:xfrm flipH="1">
            <a:off x="7010400" y="895856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App component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0B600C-CD23-61CB-9C44-1E877C78945C}"/>
              </a:ext>
            </a:extLst>
          </p:cNvPr>
          <p:cNvCxnSpPr/>
          <p:nvPr/>
        </p:nvCxnSpPr>
        <p:spPr>
          <a:xfrm>
            <a:off x="6096000" y="3619500"/>
            <a:ext cx="4800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73A051-97DA-7315-AACD-2B23DB2DC207}"/>
              </a:ext>
            </a:extLst>
          </p:cNvPr>
          <p:cNvCxnSpPr/>
          <p:nvPr/>
        </p:nvCxnSpPr>
        <p:spPr>
          <a:xfrm>
            <a:off x="6096000" y="2324100"/>
            <a:ext cx="4800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7CCC8A-13E1-3B8F-261C-96F6D181E7A8}"/>
              </a:ext>
            </a:extLst>
          </p:cNvPr>
          <p:cNvSpPr txBox="1"/>
          <p:nvPr/>
        </p:nvSpPr>
        <p:spPr>
          <a:xfrm>
            <a:off x="7726335" y="3676252"/>
            <a:ext cx="179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Footer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8A6ED-D7CE-8FA0-B65B-B5B8DE51052A}"/>
              </a:ext>
            </a:extLst>
          </p:cNvPr>
          <p:cNvSpPr txBox="1"/>
          <p:nvPr/>
        </p:nvSpPr>
        <p:spPr>
          <a:xfrm>
            <a:off x="7624323" y="1820328"/>
            <a:ext cx="28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NAVBAR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0F01C-9761-F78A-B361-688F58A3F978}"/>
              </a:ext>
            </a:extLst>
          </p:cNvPr>
          <p:cNvCxnSpPr/>
          <p:nvPr/>
        </p:nvCxnSpPr>
        <p:spPr>
          <a:xfrm>
            <a:off x="8382000" y="4199472"/>
            <a:ext cx="0" cy="79162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695D4-A6CB-FBFA-BDBF-DF6A8128C0B5}"/>
              </a:ext>
            </a:extLst>
          </p:cNvPr>
          <p:cNvCxnSpPr>
            <a:cxnSpLocks/>
          </p:cNvCxnSpPr>
          <p:nvPr/>
        </p:nvCxnSpPr>
        <p:spPr>
          <a:xfrm flipH="1">
            <a:off x="1752600" y="4991100"/>
            <a:ext cx="66294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73CFE1-93CF-826B-C77D-E0097499B700}"/>
              </a:ext>
            </a:extLst>
          </p:cNvPr>
          <p:cNvCxnSpPr>
            <a:cxnSpLocks/>
          </p:cNvCxnSpPr>
          <p:nvPr/>
        </p:nvCxnSpPr>
        <p:spPr>
          <a:xfrm flipV="1">
            <a:off x="2667000" y="4984955"/>
            <a:ext cx="76200" cy="6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1F577D-51F1-31BF-77FF-9A2B0F6DD474}"/>
              </a:ext>
            </a:extLst>
          </p:cNvPr>
          <p:cNvCxnSpPr>
            <a:cxnSpLocks/>
          </p:cNvCxnSpPr>
          <p:nvPr/>
        </p:nvCxnSpPr>
        <p:spPr>
          <a:xfrm flipV="1">
            <a:off x="1752600" y="4984955"/>
            <a:ext cx="0" cy="130154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A8A8FE1-9F3D-339D-F6B3-7B184D5897D3}"/>
              </a:ext>
            </a:extLst>
          </p:cNvPr>
          <p:cNvSpPr/>
          <p:nvPr/>
        </p:nvSpPr>
        <p:spPr>
          <a:xfrm>
            <a:off x="57151" y="6300019"/>
            <a:ext cx="3333744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CB007-176F-00F6-18DE-408F9C5873EF}"/>
              </a:ext>
            </a:extLst>
          </p:cNvPr>
          <p:cNvSpPr txBox="1"/>
          <p:nvPr/>
        </p:nvSpPr>
        <p:spPr>
          <a:xfrm flipH="1">
            <a:off x="495299" y="8538336"/>
            <a:ext cx="295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Home component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ACF503-3880-F684-89FF-61D70E6AA041}"/>
              </a:ext>
            </a:extLst>
          </p:cNvPr>
          <p:cNvCxnSpPr>
            <a:cxnSpLocks/>
          </p:cNvCxnSpPr>
          <p:nvPr/>
        </p:nvCxnSpPr>
        <p:spPr>
          <a:xfrm>
            <a:off x="57151" y="6760416"/>
            <a:ext cx="3333744" cy="172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DCD2E2-F64A-D0FA-B8FF-B130E116CF28}"/>
              </a:ext>
            </a:extLst>
          </p:cNvPr>
          <p:cNvSpPr txBox="1"/>
          <p:nvPr/>
        </p:nvSpPr>
        <p:spPr>
          <a:xfrm>
            <a:off x="1247467" y="6254402"/>
            <a:ext cx="28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Slider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31CC3A-4D07-D87A-C735-60BA2EF4AC26}"/>
              </a:ext>
            </a:extLst>
          </p:cNvPr>
          <p:cNvCxnSpPr>
            <a:cxnSpLocks/>
          </p:cNvCxnSpPr>
          <p:nvPr/>
        </p:nvCxnSpPr>
        <p:spPr>
          <a:xfrm>
            <a:off x="0" y="7549801"/>
            <a:ext cx="3390897" cy="135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A12E148-2BEE-9289-2E27-B623558DD933}"/>
              </a:ext>
            </a:extLst>
          </p:cNvPr>
          <p:cNvSpPr txBox="1"/>
          <p:nvPr/>
        </p:nvSpPr>
        <p:spPr>
          <a:xfrm>
            <a:off x="114303" y="7586847"/>
            <a:ext cx="33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Laptop promotion list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7A330EC-F6B8-A989-D665-6B2328E9D790}"/>
              </a:ext>
            </a:extLst>
          </p:cNvPr>
          <p:cNvSpPr/>
          <p:nvPr/>
        </p:nvSpPr>
        <p:spPr>
          <a:xfrm>
            <a:off x="3734114" y="6263613"/>
            <a:ext cx="3390898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5BA488-47CD-E8AC-0084-DCD34E82CE50}"/>
              </a:ext>
            </a:extLst>
          </p:cNvPr>
          <p:cNvSpPr txBox="1"/>
          <p:nvPr/>
        </p:nvSpPr>
        <p:spPr>
          <a:xfrm>
            <a:off x="4743476" y="6288075"/>
            <a:ext cx="28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About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886D16-73D6-37D6-E61D-65A0B93382E0}"/>
              </a:ext>
            </a:extLst>
          </p:cNvPr>
          <p:cNvSpPr txBox="1"/>
          <p:nvPr/>
        </p:nvSpPr>
        <p:spPr>
          <a:xfrm flipH="1">
            <a:off x="4448482" y="8538336"/>
            <a:ext cx="295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About component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4011A6A-E45B-A9FF-934A-A00C8D11143C}"/>
              </a:ext>
            </a:extLst>
          </p:cNvPr>
          <p:cNvSpPr/>
          <p:nvPr/>
        </p:nvSpPr>
        <p:spPr>
          <a:xfrm>
            <a:off x="7448551" y="6235968"/>
            <a:ext cx="3390898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B763CE-7809-761F-B2FA-109190ACCFB8}"/>
              </a:ext>
            </a:extLst>
          </p:cNvPr>
          <p:cNvCxnSpPr>
            <a:cxnSpLocks/>
          </p:cNvCxnSpPr>
          <p:nvPr/>
        </p:nvCxnSpPr>
        <p:spPr>
          <a:xfrm>
            <a:off x="9052457" y="6204014"/>
            <a:ext cx="0" cy="198256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503A43-C125-AE51-945A-8C51CC43F4AA}"/>
              </a:ext>
            </a:extLst>
          </p:cNvPr>
          <p:cNvSpPr txBox="1"/>
          <p:nvPr/>
        </p:nvSpPr>
        <p:spPr>
          <a:xfrm>
            <a:off x="7674694" y="6391414"/>
            <a:ext cx="108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Filtre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7C8056-271A-7569-9CA4-ABF4F6FF4873}"/>
              </a:ext>
            </a:extLst>
          </p:cNvPr>
          <p:cNvSpPr txBox="1"/>
          <p:nvPr/>
        </p:nvSpPr>
        <p:spPr>
          <a:xfrm>
            <a:off x="9099157" y="6404026"/>
            <a:ext cx="215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Laptop list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CACC16-1AA7-62CB-2663-58D0619D39D2}"/>
              </a:ext>
            </a:extLst>
          </p:cNvPr>
          <p:cNvSpPr txBox="1"/>
          <p:nvPr/>
        </p:nvSpPr>
        <p:spPr>
          <a:xfrm flipH="1">
            <a:off x="7871952" y="8532192"/>
            <a:ext cx="295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Shop component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5344376-7F0B-F699-F573-BAA486056E65}"/>
              </a:ext>
            </a:extLst>
          </p:cNvPr>
          <p:cNvCxnSpPr>
            <a:cxnSpLocks/>
          </p:cNvCxnSpPr>
          <p:nvPr/>
        </p:nvCxnSpPr>
        <p:spPr>
          <a:xfrm flipV="1">
            <a:off x="5181600" y="4998475"/>
            <a:ext cx="0" cy="12374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AEF2FD-4AF4-A2A8-F5BA-CF177CE86799}"/>
              </a:ext>
            </a:extLst>
          </p:cNvPr>
          <p:cNvCxnSpPr>
            <a:cxnSpLocks/>
          </p:cNvCxnSpPr>
          <p:nvPr/>
        </p:nvCxnSpPr>
        <p:spPr>
          <a:xfrm flipH="1" flipV="1">
            <a:off x="8382000" y="4984955"/>
            <a:ext cx="7974267" cy="289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8B37167-87DB-90EC-62B9-EEDC63B9A8C1}"/>
              </a:ext>
            </a:extLst>
          </p:cNvPr>
          <p:cNvCxnSpPr>
            <a:cxnSpLocks/>
          </p:cNvCxnSpPr>
          <p:nvPr/>
        </p:nvCxnSpPr>
        <p:spPr>
          <a:xfrm flipV="1">
            <a:off x="9043855" y="5016909"/>
            <a:ext cx="0" cy="12374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B4A855-63CA-52F7-93BB-85EBE4C5D347}"/>
              </a:ext>
            </a:extLst>
          </p:cNvPr>
          <p:cNvSpPr/>
          <p:nvPr/>
        </p:nvSpPr>
        <p:spPr>
          <a:xfrm>
            <a:off x="11354413" y="6204014"/>
            <a:ext cx="3390898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ED6BF0-B4DE-FB58-A8BF-014FF50E0624}"/>
              </a:ext>
            </a:extLst>
          </p:cNvPr>
          <p:cNvSpPr txBox="1"/>
          <p:nvPr/>
        </p:nvSpPr>
        <p:spPr>
          <a:xfrm flipH="1">
            <a:off x="11841544" y="8397770"/>
            <a:ext cx="295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Admin component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BCB51E2-B2C6-F156-5E98-18C055A7FD14}"/>
              </a:ext>
            </a:extLst>
          </p:cNvPr>
          <p:cNvCxnSpPr>
            <a:cxnSpLocks/>
          </p:cNvCxnSpPr>
          <p:nvPr/>
        </p:nvCxnSpPr>
        <p:spPr>
          <a:xfrm flipV="1">
            <a:off x="12969973" y="4984955"/>
            <a:ext cx="0" cy="11887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9C10609-2830-C8D7-2A1D-1C3433141DC6}"/>
              </a:ext>
            </a:extLst>
          </p:cNvPr>
          <p:cNvSpPr txBox="1"/>
          <p:nvPr/>
        </p:nvSpPr>
        <p:spPr>
          <a:xfrm>
            <a:off x="12505390" y="6234595"/>
            <a:ext cx="121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Admin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46B9F0C-070D-EDA1-D3D2-0D9AF7631379}"/>
              </a:ext>
            </a:extLst>
          </p:cNvPr>
          <p:cNvSpPr/>
          <p:nvPr/>
        </p:nvSpPr>
        <p:spPr>
          <a:xfrm>
            <a:off x="14930904" y="6173748"/>
            <a:ext cx="2976096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E1B309-62D1-352B-F128-2FD278175C95}"/>
              </a:ext>
            </a:extLst>
          </p:cNvPr>
          <p:cNvSpPr txBox="1"/>
          <p:nvPr/>
        </p:nvSpPr>
        <p:spPr>
          <a:xfrm flipH="1">
            <a:off x="14864533" y="8397769"/>
            <a:ext cx="295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Client component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8F6514-6470-F86F-072A-A68DF76F47E1}"/>
              </a:ext>
            </a:extLst>
          </p:cNvPr>
          <p:cNvSpPr txBox="1"/>
          <p:nvPr/>
        </p:nvSpPr>
        <p:spPr>
          <a:xfrm>
            <a:off x="15829924" y="6281236"/>
            <a:ext cx="121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Client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ED0CF4-F0FA-09F4-B298-FE24EC1E6563}"/>
              </a:ext>
            </a:extLst>
          </p:cNvPr>
          <p:cNvCxnSpPr>
            <a:cxnSpLocks/>
          </p:cNvCxnSpPr>
          <p:nvPr/>
        </p:nvCxnSpPr>
        <p:spPr>
          <a:xfrm flipV="1">
            <a:off x="16356267" y="5013908"/>
            <a:ext cx="0" cy="115983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4F3C3D-6DEF-C33B-20B4-02631C673481}"/>
              </a:ext>
            </a:extLst>
          </p:cNvPr>
          <p:cNvCxnSpPr>
            <a:cxnSpLocks/>
          </p:cNvCxnSpPr>
          <p:nvPr/>
        </p:nvCxnSpPr>
        <p:spPr>
          <a:xfrm>
            <a:off x="11376245" y="7375654"/>
            <a:ext cx="3333744" cy="172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E4E3641-D3E8-CA5F-9270-CDB628E87489}"/>
              </a:ext>
            </a:extLst>
          </p:cNvPr>
          <p:cNvSpPr/>
          <p:nvPr/>
        </p:nvSpPr>
        <p:spPr>
          <a:xfrm>
            <a:off x="14947180" y="6173747"/>
            <a:ext cx="2976096" cy="1904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7B2965-AF1D-02D9-E5F8-4919AE567D1F}"/>
              </a:ext>
            </a:extLst>
          </p:cNvPr>
          <p:cNvCxnSpPr>
            <a:cxnSpLocks/>
          </p:cNvCxnSpPr>
          <p:nvPr/>
        </p:nvCxnSpPr>
        <p:spPr>
          <a:xfrm>
            <a:off x="15050889" y="7375654"/>
            <a:ext cx="2969020" cy="172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40DD85-6188-0A40-32C6-1FC815F86F0B}"/>
              </a:ext>
            </a:extLst>
          </p:cNvPr>
          <p:cNvSpPr txBox="1"/>
          <p:nvPr/>
        </p:nvSpPr>
        <p:spPr>
          <a:xfrm>
            <a:off x="12449496" y="7432671"/>
            <a:ext cx="141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+sign-in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77CF30-5EBF-D897-E626-FC23E632B329}"/>
              </a:ext>
            </a:extLst>
          </p:cNvPr>
          <p:cNvSpPr txBox="1"/>
          <p:nvPr/>
        </p:nvSpPr>
        <p:spPr>
          <a:xfrm>
            <a:off x="15370127" y="7440838"/>
            <a:ext cx="233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+sign-in/up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6BEA2AB-529C-1F61-A6BD-3A6322C85841}"/>
              </a:ext>
            </a:extLst>
          </p:cNvPr>
          <p:cNvSpPr txBox="1"/>
          <p:nvPr/>
        </p:nvSpPr>
        <p:spPr>
          <a:xfrm>
            <a:off x="15779235" y="6281236"/>
            <a:ext cx="121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Client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graphisme, capture d’écran, Graphique&#10;&#10;Description générée automatiquement">
            <a:extLst>
              <a:ext uri="{FF2B5EF4-FFF2-40B4-BE49-F238E27FC236}">
                <a16:creationId xmlns:a16="http://schemas.microsoft.com/office/drawing/2014/main" id="{579D9383-1096-32B7-C566-66184B2B5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61" r="10783"/>
          <a:stretch/>
        </p:blipFill>
        <p:spPr>
          <a:xfrm>
            <a:off x="-52782" y="-1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C98B20-4133-136B-2C92-ECAC04B3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28" y="7851481"/>
            <a:ext cx="10396979" cy="1128326"/>
          </a:xfrm>
        </p:spPr>
        <p:txBody>
          <a:bodyPr vert="horz" lIns="137160" tIns="68580" rIns="137160" bIns="68580" rtlCol="0" anchor="b">
            <a:norm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Page “HOME”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CBF2-2C88-A6DD-31EC-F217D26DE0F7}"/>
              </a:ext>
            </a:extLst>
          </p:cNvPr>
          <p:cNvSpPr/>
          <p:nvPr/>
        </p:nvSpPr>
        <p:spPr>
          <a:xfrm>
            <a:off x="10257691" y="164123"/>
            <a:ext cx="1124339" cy="75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296E44-D0BC-2048-4747-76CE0C901B8B}"/>
              </a:ext>
            </a:extLst>
          </p:cNvPr>
          <p:cNvSpPr/>
          <p:nvPr/>
        </p:nvSpPr>
        <p:spPr>
          <a:xfrm>
            <a:off x="6763139" y="164123"/>
            <a:ext cx="1032708" cy="75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1AEA58B-9F70-8B6F-9928-8404D3A5326E}"/>
              </a:ext>
            </a:extLst>
          </p:cNvPr>
          <p:cNvCxnSpPr>
            <a:cxnSpLocks/>
          </p:cNvCxnSpPr>
          <p:nvPr/>
        </p:nvCxnSpPr>
        <p:spPr>
          <a:xfrm flipH="1" flipV="1">
            <a:off x="7279493" y="918467"/>
            <a:ext cx="2579615" cy="433347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3E0FCB4-6366-1062-3714-C24FA303292D}"/>
              </a:ext>
            </a:extLst>
          </p:cNvPr>
          <p:cNvCxnSpPr>
            <a:cxnSpLocks/>
          </p:cNvCxnSpPr>
          <p:nvPr/>
        </p:nvCxnSpPr>
        <p:spPr>
          <a:xfrm flipV="1">
            <a:off x="9859108" y="918465"/>
            <a:ext cx="960752" cy="433347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6A0F0AB-00BD-4B92-1262-D894CB023D18}"/>
              </a:ext>
            </a:extLst>
          </p:cNvPr>
          <p:cNvSpPr txBox="1"/>
          <p:nvPr/>
        </p:nvSpPr>
        <p:spPr>
          <a:xfrm>
            <a:off x="8001000" y="6029848"/>
            <a:ext cx="9178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>
                    <a:lumMod val="95000"/>
                  </a:schemeClr>
                </a:solidFill>
              </a:rPr>
              <a:t>Link vers d’autre Composants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749620-FB0F-B542-4401-245140F5DAB0}"/>
              </a:ext>
            </a:extLst>
          </p:cNvPr>
          <p:cNvSpPr/>
          <p:nvPr/>
        </p:nvSpPr>
        <p:spPr>
          <a:xfrm>
            <a:off x="23286" y="-1"/>
            <a:ext cx="18287999" cy="1128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cxnSp>
        <p:nvCxnSpPr>
          <p:cNvPr id="4" name="Connecteur droit avec flèche 12">
            <a:extLst>
              <a:ext uri="{FF2B5EF4-FFF2-40B4-BE49-F238E27FC236}">
                <a16:creationId xmlns:a16="http://schemas.microsoft.com/office/drawing/2014/main" id="{BB0544C9-3915-BE4B-CF2E-63B8D9C3D5DA}"/>
              </a:ext>
            </a:extLst>
          </p:cNvPr>
          <p:cNvCxnSpPr>
            <a:cxnSpLocks/>
          </p:cNvCxnSpPr>
          <p:nvPr/>
        </p:nvCxnSpPr>
        <p:spPr>
          <a:xfrm flipV="1">
            <a:off x="1482999" y="776842"/>
            <a:ext cx="960752" cy="433347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5">
            <a:extLst>
              <a:ext uri="{FF2B5EF4-FFF2-40B4-BE49-F238E27FC236}">
                <a16:creationId xmlns:a16="http://schemas.microsoft.com/office/drawing/2014/main" id="{B840B984-A4CF-1EEF-79A9-2F922188E214}"/>
              </a:ext>
            </a:extLst>
          </p:cNvPr>
          <p:cNvSpPr txBox="1"/>
          <p:nvPr/>
        </p:nvSpPr>
        <p:spPr>
          <a:xfrm>
            <a:off x="-135864" y="5223879"/>
            <a:ext cx="3659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>
                    <a:lumMod val="95000"/>
                  </a:schemeClr>
                </a:solidFill>
              </a:rPr>
              <a:t>Composants NAVBAR</a:t>
            </a:r>
          </a:p>
        </p:txBody>
      </p:sp>
    </p:spTree>
    <p:extLst>
      <p:ext uri="{BB962C8B-B14F-4D97-AF65-F5344CB8AC3E}">
        <p14:creationId xmlns:p14="http://schemas.microsoft.com/office/powerpoint/2010/main" val="2872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C947A6D-F4A8-30F7-7F83-1A02DBD43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 t="8306" r="833" b="12645"/>
          <a:stretch/>
        </p:blipFill>
        <p:spPr>
          <a:xfrm>
            <a:off x="838200" y="2019300"/>
            <a:ext cx="14223999" cy="6324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A65E08-150C-11CF-6705-08ED60B96BED}"/>
              </a:ext>
            </a:extLst>
          </p:cNvPr>
          <p:cNvSpPr/>
          <p:nvPr/>
        </p:nvSpPr>
        <p:spPr>
          <a:xfrm>
            <a:off x="862781" y="2529348"/>
            <a:ext cx="3581400" cy="571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cxnSp>
        <p:nvCxnSpPr>
          <p:cNvPr id="12" name="Connecteur droit avec flèche 12">
            <a:extLst>
              <a:ext uri="{FF2B5EF4-FFF2-40B4-BE49-F238E27FC236}">
                <a16:creationId xmlns:a16="http://schemas.microsoft.com/office/drawing/2014/main" id="{A3468345-3FD6-BBF9-E510-662E2B62058B}"/>
              </a:ext>
            </a:extLst>
          </p:cNvPr>
          <p:cNvCxnSpPr>
            <a:cxnSpLocks/>
          </p:cNvCxnSpPr>
          <p:nvPr/>
        </p:nvCxnSpPr>
        <p:spPr>
          <a:xfrm flipV="1">
            <a:off x="1676400" y="7277100"/>
            <a:ext cx="0" cy="19812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2">
            <a:extLst>
              <a:ext uri="{FF2B5EF4-FFF2-40B4-BE49-F238E27FC236}">
                <a16:creationId xmlns:a16="http://schemas.microsoft.com/office/drawing/2014/main" id="{542ACB55-D5E2-6DF8-ADD9-2B5C4DC37BF8}"/>
              </a:ext>
            </a:extLst>
          </p:cNvPr>
          <p:cNvCxnSpPr>
            <a:cxnSpLocks/>
          </p:cNvCxnSpPr>
          <p:nvPr/>
        </p:nvCxnSpPr>
        <p:spPr>
          <a:xfrm>
            <a:off x="1676400" y="9244781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>
            <a:extLst>
              <a:ext uri="{FF2B5EF4-FFF2-40B4-BE49-F238E27FC236}">
                <a16:creationId xmlns:a16="http://schemas.microsoft.com/office/drawing/2014/main" id="{3B220388-CD24-A07B-91A1-2289581D8176}"/>
              </a:ext>
            </a:extLst>
          </p:cNvPr>
          <p:cNvSpPr txBox="1"/>
          <p:nvPr/>
        </p:nvSpPr>
        <p:spPr>
          <a:xfrm>
            <a:off x="2830713" y="7595193"/>
            <a:ext cx="6345242" cy="9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>
              <a:lnSpc>
                <a:spcPts val="2643"/>
              </a:lnSpc>
              <a:buFont typeface="Arial"/>
              <a:buChar char="•"/>
            </a:pPr>
            <a:r>
              <a:rPr lang="en-US" sz="1915" dirty="0">
                <a:solidFill>
                  <a:srgbClr val="FFFFFF"/>
                </a:solidFill>
                <a:latin typeface="DM Sans"/>
              </a:rPr>
              <a:t>Framework de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développement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15" dirty="0" err="1">
                <a:solidFill>
                  <a:srgbClr val="FFFFFF"/>
                </a:solidFill>
                <a:latin typeface="DM Sans"/>
              </a:rPr>
              <a:t>d'applications</a:t>
            </a:r>
            <a:r>
              <a:rPr lang="en-US" sz="1915" dirty="0">
                <a:solidFill>
                  <a:srgbClr val="FFFFFF"/>
                </a:solidFill>
                <a:latin typeface="DM Sans"/>
              </a:rPr>
              <a:t> web front-end.</a:t>
            </a:r>
          </a:p>
          <a:p>
            <a:pPr algn="l">
              <a:lnSpc>
                <a:spcPts val="2643"/>
              </a:lnSpc>
            </a:pPr>
            <a:endParaRPr lang="en-US" sz="191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6DFBAFE-E788-3A23-08F7-30555B889E17}"/>
              </a:ext>
            </a:extLst>
          </p:cNvPr>
          <p:cNvSpPr txBox="1"/>
          <p:nvPr/>
        </p:nvSpPr>
        <p:spPr>
          <a:xfrm>
            <a:off x="3276600" y="8357345"/>
            <a:ext cx="16916400" cy="1806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Now Bold"/>
              </a:rPr>
              <a:t>Filtre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w Bold"/>
              </a:rPr>
              <a:t>relié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au -&gt; service “laptop” -&gt;localhost </a:t>
            </a:r>
            <a:r>
              <a:rPr lang="en-US" sz="3200" dirty="0" err="1">
                <a:solidFill>
                  <a:srgbClr val="FFFFFF"/>
                </a:solidFill>
                <a:latin typeface="Now Bold"/>
              </a:rPr>
              <a:t>php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</a:t>
            </a:r>
          </a:p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Now Bold"/>
              </a:rPr>
              <a:t>Chaque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modification au </a:t>
            </a:r>
            <a:r>
              <a:rPr lang="en-US" sz="3200" dirty="0" err="1">
                <a:solidFill>
                  <a:srgbClr val="FFFFFF"/>
                </a:solidFill>
                <a:latin typeface="Now Bold"/>
              </a:rPr>
              <a:t>filtre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w Bold"/>
              </a:rPr>
              <a:t>modifie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la </a:t>
            </a:r>
            <a:r>
              <a:rPr lang="en-US" sz="3200" dirty="0" err="1">
                <a:solidFill>
                  <a:srgbClr val="FFFFFF"/>
                </a:solidFill>
                <a:latin typeface="Now Bold"/>
              </a:rPr>
              <a:t>liste</a:t>
            </a:r>
            <a:r>
              <a:rPr lang="en-US" sz="3200" dirty="0">
                <a:solidFill>
                  <a:srgbClr val="FFFFFF"/>
                </a:solidFill>
                <a:latin typeface="Now Bold"/>
              </a:rPr>
              <a:t> “laptops” (OBSERVABLE)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F2E7A9C5-4902-5470-28D1-03B1807B7260}"/>
              </a:ext>
            </a:extLst>
          </p:cNvPr>
          <p:cNvSpPr txBox="1">
            <a:spLocks/>
          </p:cNvSpPr>
          <p:nvPr/>
        </p:nvSpPr>
        <p:spPr>
          <a:xfrm>
            <a:off x="2400300" y="791422"/>
            <a:ext cx="10396979" cy="112832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Page “SHOP”</a:t>
            </a:r>
          </a:p>
        </p:txBody>
      </p:sp>
    </p:spTree>
    <p:extLst>
      <p:ext uri="{BB962C8B-B14F-4D97-AF65-F5344CB8AC3E}">
        <p14:creationId xmlns:p14="http://schemas.microsoft.com/office/powerpoint/2010/main" val="332837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>
            <a:extLst>
              <a:ext uri="{FF2B5EF4-FFF2-40B4-BE49-F238E27FC236}">
                <a16:creationId xmlns:a16="http://schemas.microsoft.com/office/drawing/2014/main" id="{F2E7A9C5-4902-5470-28D1-03B1807B7260}"/>
              </a:ext>
            </a:extLst>
          </p:cNvPr>
          <p:cNvSpPr txBox="1">
            <a:spLocks/>
          </p:cNvSpPr>
          <p:nvPr/>
        </p:nvSpPr>
        <p:spPr>
          <a:xfrm>
            <a:off x="2400300" y="791422"/>
            <a:ext cx="10396979" cy="112832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BACKEND</a:t>
            </a:r>
          </a:p>
        </p:txBody>
      </p:sp>
      <p:pic>
        <p:nvPicPr>
          <p:cNvPr id="3" name="Picture 2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26CC4197-8993-2809-D009-2FC9783B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952500"/>
            <a:ext cx="4724400" cy="2627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5A62B5-18FC-6AF0-7E74-E9516359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1481" r="50000" b="28519"/>
          <a:stretch/>
        </p:blipFill>
        <p:spPr>
          <a:xfrm>
            <a:off x="304800" y="2631484"/>
            <a:ext cx="9584334" cy="7323878"/>
          </a:xfrm>
          <a:prstGeom prst="rect">
            <a:avLst/>
          </a:prstGeom>
        </p:spPr>
      </p:pic>
      <p:cxnSp>
        <p:nvCxnSpPr>
          <p:cNvPr id="6" name="Connecteur droit avec flèche 12">
            <a:extLst>
              <a:ext uri="{FF2B5EF4-FFF2-40B4-BE49-F238E27FC236}">
                <a16:creationId xmlns:a16="http://schemas.microsoft.com/office/drawing/2014/main" id="{D42B28EC-74B2-E6AD-7E84-C58C51CF2D05}"/>
              </a:ext>
            </a:extLst>
          </p:cNvPr>
          <p:cNvCxnSpPr>
            <a:cxnSpLocks/>
          </p:cNvCxnSpPr>
          <p:nvPr/>
        </p:nvCxnSpPr>
        <p:spPr>
          <a:xfrm>
            <a:off x="9372600" y="48387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83E370-36AF-E9B7-96A0-76C578FB6EC6}"/>
              </a:ext>
            </a:extLst>
          </p:cNvPr>
          <p:cNvSpPr txBox="1"/>
          <p:nvPr/>
        </p:nvSpPr>
        <p:spPr>
          <a:xfrm>
            <a:off x="11049000" y="4516797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Creation </a:t>
            </a:r>
            <a:r>
              <a:rPr lang="en-US" sz="2800" dirty="0" err="1">
                <a:solidFill>
                  <a:schemeClr val="bg1"/>
                </a:solidFill>
              </a:rPr>
              <a:t>produit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avec flèche 12">
            <a:extLst>
              <a:ext uri="{FF2B5EF4-FFF2-40B4-BE49-F238E27FC236}">
                <a16:creationId xmlns:a16="http://schemas.microsoft.com/office/drawing/2014/main" id="{D3E0A4A8-6C34-567B-3C83-56042C189FAC}"/>
              </a:ext>
            </a:extLst>
          </p:cNvPr>
          <p:cNvCxnSpPr>
            <a:cxnSpLocks/>
          </p:cNvCxnSpPr>
          <p:nvPr/>
        </p:nvCxnSpPr>
        <p:spPr>
          <a:xfrm>
            <a:off x="9372600" y="53721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8A0588-D80B-B5A1-AD20-229079CBD7E6}"/>
              </a:ext>
            </a:extLst>
          </p:cNvPr>
          <p:cNvSpPr txBox="1"/>
          <p:nvPr/>
        </p:nvSpPr>
        <p:spPr>
          <a:xfrm>
            <a:off x="11049000" y="510031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Creation client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958ED-8D88-F590-3B33-52B62BE5CA47}"/>
              </a:ext>
            </a:extLst>
          </p:cNvPr>
          <p:cNvSpPr txBox="1"/>
          <p:nvPr/>
        </p:nvSpPr>
        <p:spPr>
          <a:xfrm>
            <a:off x="11049000" y="5508593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Creation Order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4" name="Connecteur droit avec flèche 12">
            <a:extLst>
              <a:ext uri="{FF2B5EF4-FFF2-40B4-BE49-F238E27FC236}">
                <a16:creationId xmlns:a16="http://schemas.microsoft.com/office/drawing/2014/main" id="{1B2EB981-B1D3-CB5F-53AB-FC5C030ED399}"/>
              </a:ext>
            </a:extLst>
          </p:cNvPr>
          <p:cNvCxnSpPr>
            <a:cxnSpLocks/>
          </p:cNvCxnSpPr>
          <p:nvPr/>
        </p:nvCxnSpPr>
        <p:spPr>
          <a:xfrm>
            <a:off x="9372600" y="5770203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12">
            <a:extLst>
              <a:ext uri="{FF2B5EF4-FFF2-40B4-BE49-F238E27FC236}">
                <a16:creationId xmlns:a16="http://schemas.microsoft.com/office/drawing/2014/main" id="{61128FA3-C9CE-F6FB-EF81-F4407FC6AB3C}"/>
              </a:ext>
            </a:extLst>
          </p:cNvPr>
          <p:cNvCxnSpPr>
            <a:cxnSpLocks/>
          </p:cNvCxnSpPr>
          <p:nvPr/>
        </p:nvCxnSpPr>
        <p:spPr>
          <a:xfrm>
            <a:off x="9372600" y="62723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0B04C-AA78-7832-B954-8C9EE9DF5897}"/>
              </a:ext>
            </a:extLst>
          </p:cNvPr>
          <p:cNvSpPr txBox="1"/>
          <p:nvPr/>
        </p:nvSpPr>
        <p:spPr>
          <a:xfrm>
            <a:off x="11049000" y="6031813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DELETE PRODUCT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Connecteur droit avec flèche 12">
            <a:extLst>
              <a:ext uri="{FF2B5EF4-FFF2-40B4-BE49-F238E27FC236}">
                <a16:creationId xmlns:a16="http://schemas.microsoft.com/office/drawing/2014/main" id="{1BC28CF0-5DB1-F3BF-F1E2-F292122113E4}"/>
              </a:ext>
            </a:extLst>
          </p:cNvPr>
          <p:cNvCxnSpPr>
            <a:cxnSpLocks/>
          </p:cNvCxnSpPr>
          <p:nvPr/>
        </p:nvCxnSpPr>
        <p:spPr>
          <a:xfrm>
            <a:off x="9372600" y="94869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712D502-A85A-F820-6957-D9F1CFB2ECEE}"/>
              </a:ext>
            </a:extLst>
          </p:cNvPr>
          <p:cNvSpPr txBox="1"/>
          <p:nvPr/>
        </p:nvSpPr>
        <p:spPr>
          <a:xfrm>
            <a:off x="11012127" y="9125964"/>
            <a:ext cx="587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Filtre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dynamique</a:t>
            </a:r>
            <a:r>
              <a:rPr lang="en-US" sz="3200" dirty="0">
                <a:solidFill>
                  <a:schemeClr val="bg1"/>
                </a:solidFill>
              </a:rPr>
              <a:t> (Miracle ) </a:t>
            </a:r>
          </a:p>
        </p:txBody>
      </p:sp>
      <p:cxnSp>
        <p:nvCxnSpPr>
          <p:cNvPr id="29" name="Connecteur droit avec flèche 12">
            <a:extLst>
              <a:ext uri="{FF2B5EF4-FFF2-40B4-BE49-F238E27FC236}">
                <a16:creationId xmlns:a16="http://schemas.microsoft.com/office/drawing/2014/main" id="{6C552988-6230-1F30-ABD2-242204274C90}"/>
              </a:ext>
            </a:extLst>
          </p:cNvPr>
          <p:cNvCxnSpPr>
            <a:cxnSpLocks/>
          </p:cNvCxnSpPr>
          <p:nvPr/>
        </p:nvCxnSpPr>
        <p:spPr>
          <a:xfrm>
            <a:off x="9324923" y="72009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248E31-9B75-1624-1E27-1E02D5BAFC75}"/>
              </a:ext>
            </a:extLst>
          </p:cNvPr>
          <p:cNvSpPr txBox="1"/>
          <p:nvPr/>
        </p:nvSpPr>
        <p:spPr>
          <a:xfrm>
            <a:off x="11029334" y="6994250"/>
            <a:ext cx="649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Retourner</a:t>
            </a:r>
            <a:r>
              <a:rPr lang="en-US" sz="3200" dirty="0">
                <a:solidFill>
                  <a:schemeClr val="bg1"/>
                </a:solidFill>
              </a:rPr>
              <a:t> les </a:t>
            </a:r>
            <a:r>
              <a:rPr lang="en-US" sz="3200" dirty="0" err="1">
                <a:solidFill>
                  <a:schemeClr val="bg1"/>
                </a:solidFill>
              </a:rPr>
              <a:t>commandes</a:t>
            </a:r>
            <a:r>
              <a:rPr lang="en-US" sz="3200" dirty="0">
                <a:solidFill>
                  <a:schemeClr val="bg1"/>
                </a:solidFill>
              </a:rPr>
              <a:t> d’un client</a:t>
            </a:r>
          </a:p>
        </p:txBody>
      </p:sp>
      <p:cxnSp>
        <p:nvCxnSpPr>
          <p:cNvPr id="31" name="Connecteur droit avec flèche 12">
            <a:extLst>
              <a:ext uri="{FF2B5EF4-FFF2-40B4-BE49-F238E27FC236}">
                <a16:creationId xmlns:a16="http://schemas.microsoft.com/office/drawing/2014/main" id="{F955A429-CE1B-B943-C019-2F74D3DACB5A}"/>
              </a:ext>
            </a:extLst>
          </p:cNvPr>
          <p:cNvCxnSpPr>
            <a:cxnSpLocks/>
          </p:cNvCxnSpPr>
          <p:nvPr/>
        </p:nvCxnSpPr>
        <p:spPr>
          <a:xfrm>
            <a:off x="9324923" y="77343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B1A612-3AED-1845-6E0C-F5BE4157D498}"/>
              </a:ext>
            </a:extLst>
          </p:cNvPr>
          <p:cNvSpPr txBox="1"/>
          <p:nvPr/>
        </p:nvSpPr>
        <p:spPr>
          <a:xfrm>
            <a:off x="11026875" y="7465264"/>
            <a:ext cx="649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Login Admin</a:t>
            </a:r>
          </a:p>
        </p:txBody>
      </p:sp>
      <p:cxnSp>
        <p:nvCxnSpPr>
          <p:cNvPr id="33" name="Connecteur droit avec flèche 12">
            <a:extLst>
              <a:ext uri="{FF2B5EF4-FFF2-40B4-BE49-F238E27FC236}">
                <a16:creationId xmlns:a16="http://schemas.microsoft.com/office/drawing/2014/main" id="{594E1D38-7841-D3A6-67C5-F75D0F6F703B}"/>
              </a:ext>
            </a:extLst>
          </p:cNvPr>
          <p:cNvCxnSpPr>
            <a:cxnSpLocks/>
          </p:cNvCxnSpPr>
          <p:nvPr/>
        </p:nvCxnSpPr>
        <p:spPr>
          <a:xfrm>
            <a:off x="9372600" y="81153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1C6735-97BC-6299-5F1C-BF313AE3A317}"/>
              </a:ext>
            </a:extLst>
          </p:cNvPr>
          <p:cNvSpPr txBox="1"/>
          <p:nvPr/>
        </p:nvSpPr>
        <p:spPr>
          <a:xfrm>
            <a:off x="11057346" y="7850403"/>
            <a:ext cx="649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Login Client</a:t>
            </a:r>
          </a:p>
        </p:txBody>
      </p:sp>
      <p:cxnSp>
        <p:nvCxnSpPr>
          <p:cNvPr id="35" name="Connecteur droit avec flèche 12">
            <a:extLst>
              <a:ext uri="{FF2B5EF4-FFF2-40B4-BE49-F238E27FC236}">
                <a16:creationId xmlns:a16="http://schemas.microsoft.com/office/drawing/2014/main" id="{139FF40F-EE28-4996-FDF3-519083B52BAA}"/>
              </a:ext>
            </a:extLst>
          </p:cNvPr>
          <p:cNvCxnSpPr>
            <a:cxnSpLocks/>
          </p:cNvCxnSpPr>
          <p:nvPr/>
        </p:nvCxnSpPr>
        <p:spPr>
          <a:xfrm>
            <a:off x="9485926" y="8953500"/>
            <a:ext cx="14478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0B6B3F-407E-C34D-E12F-5ED6B812DF04}"/>
              </a:ext>
            </a:extLst>
          </p:cNvPr>
          <p:cNvSpPr txBox="1"/>
          <p:nvPr/>
        </p:nvSpPr>
        <p:spPr>
          <a:xfrm>
            <a:off x="11049000" y="8654950"/>
            <a:ext cx="649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Retourner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tous</a:t>
            </a:r>
            <a:r>
              <a:rPr lang="en-US" sz="3200" dirty="0">
                <a:solidFill>
                  <a:schemeClr val="bg1"/>
                </a:solidFill>
              </a:rPr>
              <a:t> les </a:t>
            </a:r>
            <a:r>
              <a:rPr lang="en-US" sz="3200" dirty="0" err="1">
                <a:solidFill>
                  <a:schemeClr val="bg1"/>
                </a:solidFill>
              </a:rPr>
              <a:t>ordinateurs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7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369E1-FBFA-9573-3869-867FCD6C166C}"/>
              </a:ext>
            </a:extLst>
          </p:cNvPr>
          <p:cNvSpPr txBox="1">
            <a:spLocks/>
          </p:cNvSpPr>
          <p:nvPr/>
        </p:nvSpPr>
        <p:spPr>
          <a:xfrm>
            <a:off x="2895600" y="723900"/>
            <a:ext cx="10396979" cy="112832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BACKEND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4B79DD-8408-2B2B-5C2B-F7C8174A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5926" r="40416" b="60371"/>
          <a:stretch/>
        </p:blipFill>
        <p:spPr>
          <a:xfrm>
            <a:off x="838200" y="2354863"/>
            <a:ext cx="14766131" cy="4038600"/>
          </a:xfrm>
          <a:prstGeom prst="rect">
            <a:avLst/>
          </a:prstGeom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6FB1229C-5101-53DA-F7C4-C570639CF37C}"/>
              </a:ext>
            </a:extLst>
          </p:cNvPr>
          <p:cNvSpPr/>
          <p:nvPr/>
        </p:nvSpPr>
        <p:spPr>
          <a:xfrm>
            <a:off x="1447800" y="6625713"/>
            <a:ext cx="14004131" cy="2933700"/>
          </a:xfrm>
          <a:prstGeom prst="snip2Diag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3200" dirty="0"/>
              <a:t>Tous les tableaux respectent la forme normale 3FN </a:t>
            </a:r>
          </a:p>
        </p:txBody>
      </p:sp>
    </p:spTree>
    <p:extLst>
      <p:ext uri="{BB962C8B-B14F-4D97-AF65-F5344CB8AC3E}">
        <p14:creationId xmlns:p14="http://schemas.microsoft.com/office/powerpoint/2010/main" val="419950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330</Words>
  <Application>Microsoft Office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DM Sans Italics</vt:lpstr>
      <vt:lpstr>Now Bold</vt:lpstr>
      <vt:lpstr>Arial</vt:lpstr>
      <vt:lpstr>Calibri</vt:lpstr>
      <vt:lpstr>Agency FB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“HOME”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Saad SBAT</cp:lastModifiedBy>
  <cp:revision>7</cp:revision>
  <dcterms:created xsi:type="dcterms:W3CDTF">2006-08-16T00:00:00Z</dcterms:created>
  <dcterms:modified xsi:type="dcterms:W3CDTF">2023-06-20T12:55:35Z</dcterms:modified>
  <dc:identifier>DAFmWYfmHPk</dc:identifier>
</cp:coreProperties>
</file>